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2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7"/>
    <p:restoredTop sz="94719"/>
  </p:normalViewPr>
  <p:slideViewPr>
    <p:cSldViewPr snapToGrid="0">
      <p:cViewPr>
        <p:scale>
          <a:sx n="179" d="100"/>
          <a:sy n="179" d="100"/>
        </p:scale>
        <p:origin x="1592" y="4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9e3fb9eef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e9e3fb9eef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e9e3fb9eef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2e9e3fb9eef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9e3fb9eef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e9e3fb9eef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9e3fb9eef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2e9e3fb9eef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e9e3fb9eef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2e9e3fb9eef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e9e3fb9eef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e9e3fb9eef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9e3fb9eef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e9e3fb9eef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e9e3fb9eef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e9e3fb9eef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e9e3fb9eef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2e9e3fb9eef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9e3fb9eef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2e9e3fb9eef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9e3fb9eef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2e9e3fb9eef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9e3fb9eef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e9e3fb9eef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e9e3fb9eef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2e9e3fb9eef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9e3fb9eef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e9e3fb9eef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9fb151aa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e9fb151aa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e9fb151a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e9fb151a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e9fb151aa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e9fb151aa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e9fb151aa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e9fb151aa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e9fb151aa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e9fb151aa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e9fb151aa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e9fb151aa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9908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ea32992f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ea32992f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a32992f4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ea32992f4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a32992f4b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2ea32992f4b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ea32992f4b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2ea32992f4b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a32992f4b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ea32992f4b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a32992f4b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2ea32992f4b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a32992f4b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2ea32992f4b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a32992f4b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2ea32992f4b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ctrTitle"/>
          </p:nvPr>
        </p:nvSpPr>
        <p:spPr>
          <a:xfrm>
            <a:off x="1143000" y="1303547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5000" b="1"/>
              <a:t>Curso de </a:t>
            </a:r>
            <a:r>
              <a:rPr lang="en" sz="5000" b="1">
                <a:latin typeface="Calibri"/>
                <a:ea typeface="Calibri"/>
                <a:cs typeface="Calibri"/>
                <a:sym typeface="Calibri"/>
              </a:rPr>
              <a:t>EXCEL Parte </a:t>
            </a:r>
            <a:r>
              <a:rPr lang="en" sz="5000" b="1"/>
              <a:t>2</a:t>
            </a:r>
            <a:r>
              <a:rPr lang="en" sz="5000" b="1">
                <a:latin typeface="Calibri"/>
                <a:ea typeface="Calibri"/>
                <a:cs typeface="Calibri"/>
                <a:sym typeface="Calibri"/>
              </a:rPr>
              <a:t>/3</a:t>
            </a:r>
            <a:endParaRPr sz="5000"/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13" y="394953"/>
            <a:ext cx="2928188" cy="15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-65050" y="2379425"/>
            <a:ext cx="9256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/>
              <a:t>2. Análisis de datos en Excel</a:t>
            </a:r>
            <a:endParaRPr sz="43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u="sng"/>
              <a:t>Ahora abra el archivo llamado</a:t>
            </a:r>
            <a:r>
              <a:rPr lang="en" sz="2100" b="1" u="sng"/>
              <a:t> </a:t>
            </a:r>
            <a:r>
              <a:rPr lang="en" sz="2800" b="1" u="sng"/>
              <a:t>"Inventario de películas"</a:t>
            </a:r>
            <a:endParaRPr sz="21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2100" b="1" u="sng"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14300"/>
            <a:ext cx="2877202" cy="1846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628650" y="107808"/>
            <a:ext cx="78867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b="1"/>
              <a:t>ORDENAR</a:t>
            </a:r>
            <a:endParaRPr/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527862"/>
            <a:ext cx="2578525" cy="2318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79161"/>
            <a:ext cx="2578525" cy="21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2598" y="947751"/>
            <a:ext cx="1775425" cy="15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3350" y="2957068"/>
            <a:ext cx="2578525" cy="2186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1850" y="3160313"/>
            <a:ext cx="1576925" cy="177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5"/>
          <p:cNvCxnSpPr>
            <a:stCxn id="208" idx="3"/>
            <a:endCxn id="209" idx="1"/>
          </p:cNvCxnSpPr>
          <p:nvPr/>
        </p:nvCxnSpPr>
        <p:spPr>
          <a:xfrm rot="10800000" flipH="1">
            <a:off x="3207175" y="1777968"/>
            <a:ext cx="1364700" cy="909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" name="Google Shape;214;p35"/>
          <p:cNvCxnSpPr>
            <a:stCxn id="208" idx="3"/>
            <a:endCxn id="211" idx="1"/>
          </p:cNvCxnSpPr>
          <p:nvPr/>
        </p:nvCxnSpPr>
        <p:spPr>
          <a:xfrm>
            <a:off x="3207175" y="2686968"/>
            <a:ext cx="1386300" cy="1363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title"/>
          </p:nvPr>
        </p:nvSpPr>
        <p:spPr>
          <a:xfrm>
            <a:off x="628650" y="107808"/>
            <a:ext cx="78867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b="1"/>
              <a:t>FILTRAR</a:t>
            </a:r>
            <a:endParaRPr/>
          </a:p>
        </p:txBody>
      </p:sp>
      <p:sp>
        <p:nvSpPr>
          <p:cNvPr id="220" name="Google Shape;220;p36"/>
          <p:cNvSpPr txBox="1"/>
          <p:nvPr/>
        </p:nvSpPr>
        <p:spPr>
          <a:xfrm>
            <a:off x="4141800" y="2582831"/>
            <a:ext cx="4074900" cy="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Ahora regresa a la segunda hoja de cálculo llamada "Inventario de películas"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3798188" y="3499638"/>
            <a:ext cx="53055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Tienes un hermano menor que solo puede ver películas PG. Filtra solo las películas que tu hermano puede ver.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★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Filtra solo las Películas de Ciencia Ficción (“Science Fiction”)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1925"/>
            <a:ext cx="9144003" cy="192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451" y="2552456"/>
            <a:ext cx="2764149" cy="259104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/>
          <p:nvPr/>
        </p:nvSpPr>
        <p:spPr>
          <a:xfrm rot="10800000" flipH="1">
            <a:off x="245738" y="2617500"/>
            <a:ext cx="520800" cy="8541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>
            <a:spLocks noGrp="1"/>
          </p:cNvSpPr>
          <p:nvPr>
            <p:ph type="body" idx="1"/>
          </p:nvPr>
        </p:nvSpPr>
        <p:spPr>
          <a:xfrm>
            <a:off x="223787" y="599174"/>
            <a:ext cx="8727900" cy="43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indent="-203200" algn="just">
              <a:spcBef>
                <a:spcPts val="0"/>
              </a:spcBef>
              <a:buClr>
                <a:srgbClr val="000000"/>
              </a:buClr>
              <a:buSzPts val="2000"/>
            </a:pPr>
            <a:r>
              <a:rPr lang="en-US" sz="2000" b="0" i="0" dirty="0" err="1">
                <a:solidFill>
                  <a:srgbClr val="000000"/>
                </a:solidFill>
              </a:rPr>
              <a:t>Formato</a:t>
            </a:r>
            <a:r>
              <a:rPr lang="en-US" sz="2000" b="0" i="0" dirty="0">
                <a:solidFill>
                  <a:srgbClr val="000000"/>
                </a:solidFill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</a:rPr>
              <a:t>condicional</a:t>
            </a:r>
            <a:r>
              <a:rPr lang="en-US" sz="2000" b="0" i="0" dirty="0">
                <a:solidFill>
                  <a:srgbClr val="000000"/>
                </a:solidFill>
              </a:rPr>
              <a:t>: cambia la </a:t>
            </a:r>
            <a:r>
              <a:rPr lang="en-US" sz="2000" b="0" i="0" dirty="0" err="1">
                <a:solidFill>
                  <a:srgbClr val="000000"/>
                </a:solidFill>
              </a:rPr>
              <a:t>apariencia</a:t>
            </a:r>
            <a:r>
              <a:rPr lang="en-US" sz="2000" b="0" i="0" dirty="0">
                <a:solidFill>
                  <a:srgbClr val="000000"/>
                </a:solidFill>
              </a:rPr>
              <a:t> de las </a:t>
            </a:r>
            <a:r>
              <a:rPr lang="en-US" sz="2000" b="0" i="0" dirty="0" err="1">
                <a:solidFill>
                  <a:srgbClr val="000000"/>
                </a:solidFill>
              </a:rPr>
              <a:t>celdas</a:t>
            </a:r>
            <a:r>
              <a:rPr lang="en-US" sz="2000" b="0" i="0" dirty="0">
                <a:solidFill>
                  <a:srgbClr val="000000"/>
                </a:solidFill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</a:rPr>
              <a:t>en</a:t>
            </a:r>
            <a:r>
              <a:rPr lang="en-US" sz="2000" b="0" i="0" dirty="0">
                <a:solidFill>
                  <a:srgbClr val="000000"/>
                </a:solidFill>
              </a:rPr>
              <a:t> un </a:t>
            </a:r>
            <a:r>
              <a:rPr lang="en-US" sz="2000" b="0" i="0" dirty="0" err="1">
                <a:solidFill>
                  <a:srgbClr val="000000"/>
                </a:solidFill>
              </a:rPr>
              <a:t>rango</a:t>
            </a:r>
            <a:r>
              <a:rPr lang="en-US" sz="2000" b="0" i="0" dirty="0">
                <a:solidFill>
                  <a:srgbClr val="000000"/>
                </a:solidFill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</a:rPr>
              <a:t>según</a:t>
            </a:r>
            <a:r>
              <a:rPr lang="en-US" sz="2000" b="0" i="0" dirty="0">
                <a:solidFill>
                  <a:srgbClr val="000000"/>
                </a:solidFill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</a:rPr>
              <a:t>condiciones</a:t>
            </a:r>
            <a:r>
              <a:rPr lang="en-US" sz="2000" b="0" i="0" dirty="0">
                <a:solidFill>
                  <a:srgbClr val="000000"/>
                </a:solidFill>
              </a:rPr>
              <a:t> </a:t>
            </a:r>
            <a:r>
              <a:rPr lang="en-US" sz="2000" b="1" i="0" dirty="0" err="1">
                <a:solidFill>
                  <a:srgbClr val="000000"/>
                </a:solidFill>
              </a:rPr>
              <a:t>especificadas</a:t>
            </a:r>
            <a:r>
              <a:rPr lang="en-US" sz="2000" b="0" i="0" dirty="0">
                <a:solidFill>
                  <a:srgbClr val="000000"/>
                </a:solidFill>
              </a:rPr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</a:pPr>
            <a:r>
              <a:rPr lang="en" sz="1700" b="1" i="0" u="sng" dirty="0" err="1">
                <a:solidFill>
                  <a:srgbClr val="000000"/>
                </a:solidFill>
              </a:rPr>
              <a:t>Resaltar</a:t>
            </a:r>
            <a:r>
              <a:rPr lang="en" sz="1700" b="1" i="0" u="sng" dirty="0">
                <a:solidFill>
                  <a:srgbClr val="000000"/>
                </a:solidFill>
              </a:rPr>
              <a:t> </a:t>
            </a:r>
            <a:r>
              <a:rPr lang="en" sz="1700" b="1" i="0" u="sng" dirty="0" err="1">
                <a:solidFill>
                  <a:srgbClr val="000000"/>
                </a:solidFill>
              </a:rPr>
              <a:t>reglas</a:t>
            </a:r>
            <a:r>
              <a:rPr lang="en" sz="1700" b="1" i="0" u="sng" dirty="0">
                <a:solidFill>
                  <a:srgbClr val="000000"/>
                </a:solidFill>
              </a:rPr>
              <a:t> de </a:t>
            </a:r>
            <a:r>
              <a:rPr lang="en" sz="1700" b="1" i="0" u="sng" dirty="0" err="1">
                <a:solidFill>
                  <a:srgbClr val="000000"/>
                </a:solidFill>
              </a:rPr>
              <a:t>celda</a:t>
            </a:r>
            <a:endParaRPr sz="2300" dirty="0"/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b="0" i="0" dirty="0">
              <a:solidFill>
                <a:srgbClr val="000000"/>
              </a:solidFill>
            </a:endParaRPr>
          </a:p>
        </p:txBody>
      </p:sp>
      <p:sp>
        <p:nvSpPr>
          <p:cNvPr id="230" name="Google Shape;230;p37"/>
          <p:cNvSpPr txBox="1">
            <a:spLocks noGrp="1"/>
          </p:cNvSpPr>
          <p:nvPr>
            <p:ph type="title"/>
          </p:nvPr>
        </p:nvSpPr>
        <p:spPr>
          <a:xfrm>
            <a:off x="628650" y="64495"/>
            <a:ext cx="75504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b="1"/>
              <a:t>FORMATO CONDICIONAL</a:t>
            </a:r>
            <a:endParaRPr/>
          </a:p>
        </p:txBody>
      </p:sp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8900"/>
            <a:ext cx="7024548" cy="359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7171" y="1665163"/>
            <a:ext cx="541406" cy="336206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7"/>
          <p:cNvSpPr/>
          <p:nvPr/>
        </p:nvSpPr>
        <p:spPr>
          <a:xfrm>
            <a:off x="7158475" y="3137400"/>
            <a:ext cx="1020600" cy="41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>
            <a:spLocks noGrp="1"/>
          </p:cNvSpPr>
          <p:nvPr>
            <p:ph type="title"/>
          </p:nvPr>
        </p:nvSpPr>
        <p:spPr>
          <a:xfrm>
            <a:off x="1648026" y="64495"/>
            <a:ext cx="5608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3000" b="1">
                <a:latin typeface="Calibri"/>
                <a:ea typeface="Calibri"/>
                <a:cs typeface="Calibri"/>
                <a:sym typeface="Calibri"/>
              </a:rPr>
              <a:t>CONDITIONAL </a:t>
            </a:r>
            <a:r>
              <a:rPr lang="en" sz="3000" b="1"/>
              <a:t>FORMATTING</a:t>
            </a:r>
            <a:endParaRPr/>
          </a:p>
        </p:txBody>
      </p:sp>
      <p:sp>
        <p:nvSpPr>
          <p:cNvPr id="239" name="Google Shape;239;p38"/>
          <p:cNvSpPr txBox="1">
            <a:spLocks noGrp="1"/>
          </p:cNvSpPr>
          <p:nvPr>
            <p:ph type="body" idx="1"/>
          </p:nvPr>
        </p:nvSpPr>
        <p:spPr>
          <a:xfrm>
            <a:off x="208062" y="1019675"/>
            <a:ext cx="8727900" cy="4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" sz="1800" b="1" i="0" u="sng" dirty="0">
                <a:solidFill>
                  <a:srgbClr val="000000"/>
                </a:solidFill>
              </a:rPr>
              <a:t>REGLAS DE SUPERIOR/INFERIOR</a:t>
            </a: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 i="0" u="sng" dirty="0">
                <a:solidFill>
                  <a:srgbClr val="000000"/>
                </a:solidFill>
              </a:rPr>
              <a:t>REGLAS DE ARRIBA/ABAJO DEL PROMEDIO</a:t>
            </a:r>
            <a:endParaRPr b="0" i="0" dirty="0">
              <a:solidFill>
                <a:srgbClr val="000000"/>
              </a:solidFill>
            </a:endParaRPr>
          </a:p>
        </p:txBody>
      </p:sp>
      <p:pic>
        <p:nvPicPr>
          <p:cNvPr id="240" name="Google Shape;24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720010"/>
            <a:ext cx="4482200" cy="4057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38"/>
          <p:cNvCxnSpPr/>
          <p:nvPr/>
        </p:nvCxnSpPr>
        <p:spPr>
          <a:xfrm>
            <a:off x="4118300" y="2571750"/>
            <a:ext cx="2935500" cy="1452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2" name="Google Shape;242;p38"/>
          <p:cNvCxnSpPr/>
          <p:nvPr/>
        </p:nvCxnSpPr>
        <p:spPr>
          <a:xfrm>
            <a:off x="3255726" y="1379689"/>
            <a:ext cx="4000800" cy="1472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>
            <a:spLocks noGrp="1"/>
          </p:cNvSpPr>
          <p:nvPr>
            <p:ph type="title"/>
          </p:nvPr>
        </p:nvSpPr>
        <p:spPr>
          <a:xfrm>
            <a:off x="1648026" y="64495"/>
            <a:ext cx="5608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3000" b="1">
                <a:latin typeface="Calibri"/>
                <a:ea typeface="Calibri"/>
                <a:cs typeface="Calibri"/>
                <a:sym typeface="Calibri"/>
              </a:rPr>
              <a:t>CONDITIONAL </a:t>
            </a:r>
            <a:r>
              <a:rPr lang="en" sz="3000" b="1"/>
              <a:t>FORMATTING</a:t>
            </a:r>
            <a:endParaRPr/>
          </a:p>
        </p:txBody>
      </p:sp>
      <p:sp>
        <p:nvSpPr>
          <p:cNvPr id="248" name="Google Shape;248;p39"/>
          <p:cNvSpPr txBox="1">
            <a:spLocks noGrp="1"/>
          </p:cNvSpPr>
          <p:nvPr>
            <p:ph type="body" idx="1"/>
          </p:nvPr>
        </p:nvSpPr>
        <p:spPr>
          <a:xfrm>
            <a:off x="223787" y="452993"/>
            <a:ext cx="8727900" cy="4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en" b="1" i="0" u="sng" dirty="0">
                <a:solidFill>
                  <a:srgbClr val="000000"/>
                </a:solidFill>
              </a:rPr>
              <a:t>BARRAS DE DATOS</a:t>
            </a:r>
            <a:endParaRPr dirty="0"/>
          </a:p>
        </p:txBody>
      </p:sp>
      <p:pic>
        <p:nvPicPr>
          <p:cNvPr id="249" name="Google Shape;24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2999" y="1094063"/>
            <a:ext cx="4730749" cy="28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6300" y="602525"/>
            <a:ext cx="2564900" cy="3333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 txBox="1"/>
          <p:nvPr/>
        </p:nvSpPr>
        <p:spPr>
          <a:xfrm>
            <a:off x="3995823" y="4049437"/>
            <a:ext cx="2787900" cy="111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" sz="2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Administrar</a:t>
            </a: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reglas</a:t>
            </a: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en" sz="2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intente</a:t>
            </a: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mostrar</a:t>
            </a: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solo barras de </a:t>
            </a:r>
            <a:r>
              <a:rPr lang="en" sz="2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endParaRPr sz="1100" dirty="0"/>
          </a:p>
        </p:txBody>
      </p:sp>
      <p:sp>
        <p:nvSpPr>
          <p:cNvPr id="252" name="Google Shape;252;p39"/>
          <p:cNvSpPr/>
          <p:nvPr/>
        </p:nvSpPr>
        <p:spPr>
          <a:xfrm rot="10800000">
            <a:off x="10786619" y="1679963"/>
            <a:ext cx="985800" cy="218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6526" y="33100"/>
            <a:ext cx="1689025" cy="50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/>
          <p:nvPr/>
        </p:nvSpPr>
        <p:spPr>
          <a:xfrm>
            <a:off x="5909838" y="2557200"/>
            <a:ext cx="1020600" cy="41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>
            <a:spLocks noGrp="1"/>
          </p:cNvSpPr>
          <p:nvPr>
            <p:ph type="title"/>
          </p:nvPr>
        </p:nvSpPr>
        <p:spPr>
          <a:xfrm>
            <a:off x="1648026" y="64495"/>
            <a:ext cx="5608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3000" b="1">
                <a:latin typeface="Calibri"/>
                <a:ea typeface="Calibri"/>
                <a:cs typeface="Calibri"/>
                <a:sym typeface="Calibri"/>
              </a:rPr>
              <a:t>CONDITIONAL </a:t>
            </a:r>
            <a:r>
              <a:rPr lang="en" sz="3000" b="1"/>
              <a:t>FORMATTING</a:t>
            </a:r>
            <a:endParaRPr/>
          </a:p>
        </p:txBody>
      </p:sp>
      <p:sp>
        <p:nvSpPr>
          <p:cNvPr id="260" name="Google Shape;260;p40"/>
          <p:cNvSpPr txBox="1">
            <a:spLocks noGrp="1"/>
          </p:cNvSpPr>
          <p:nvPr>
            <p:ph type="body" idx="1"/>
          </p:nvPr>
        </p:nvSpPr>
        <p:spPr>
          <a:xfrm>
            <a:off x="223775" y="453000"/>
            <a:ext cx="7556700" cy="4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en" b="1" i="0" u="sng">
                <a:solidFill>
                  <a:srgbClr val="000000"/>
                </a:solidFill>
              </a:rPr>
              <a:t>ESCALAS DE COLORES</a:t>
            </a:r>
            <a:endParaRPr/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261" name="Google Shape;26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787" y="1088528"/>
            <a:ext cx="4042611" cy="2497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0"/>
          <p:cNvPicPr preferRelativeResize="0"/>
          <p:nvPr/>
        </p:nvPicPr>
        <p:blipFill rotWithShape="1">
          <a:blip r:embed="rId4">
            <a:alphaModFix/>
          </a:blip>
          <a:srcRect t="8809"/>
          <a:stretch/>
        </p:blipFill>
        <p:spPr>
          <a:xfrm>
            <a:off x="8027050" y="0"/>
            <a:ext cx="84496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6275" y="2343150"/>
            <a:ext cx="2819400" cy="45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40"/>
          <p:cNvCxnSpPr>
            <a:stCxn id="263" idx="1"/>
          </p:cNvCxnSpPr>
          <p:nvPr/>
        </p:nvCxnSpPr>
        <p:spPr>
          <a:xfrm flipH="1">
            <a:off x="2804875" y="2571750"/>
            <a:ext cx="2021400" cy="560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" name="Google Shape;265;p40"/>
          <p:cNvSpPr txBox="1"/>
          <p:nvPr/>
        </p:nvSpPr>
        <p:spPr>
          <a:xfrm>
            <a:off x="4408700" y="1535850"/>
            <a:ext cx="1114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 bajo</a:t>
            </a:r>
            <a:endParaRPr dirty="0"/>
          </a:p>
        </p:txBody>
      </p:sp>
      <p:sp>
        <p:nvSpPr>
          <p:cNvPr id="266" name="Google Shape;266;p40"/>
          <p:cNvSpPr txBox="1"/>
          <p:nvPr/>
        </p:nvSpPr>
        <p:spPr>
          <a:xfrm>
            <a:off x="7017400" y="1535850"/>
            <a:ext cx="11148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 alto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>
            <a:spLocks noGrp="1"/>
          </p:cNvSpPr>
          <p:nvPr>
            <p:ph type="title"/>
          </p:nvPr>
        </p:nvSpPr>
        <p:spPr>
          <a:xfrm>
            <a:off x="1648026" y="64495"/>
            <a:ext cx="5608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3000" b="1">
                <a:latin typeface="Calibri"/>
                <a:ea typeface="Calibri"/>
                <a:cs typeface="Calibri"/>
                <a:sym typeface="Calibri"/>
              </a:rPr>
              <a:t>CONDITIONAL </a:t>
            </a:r>
            <a:r>
              <a:rPr lang="en" sz="3000" b="1"/>
              <a:t>FORMATTING</a:t>
            </a:r>
            <a:endParaRPr/>
          </a:p>
        </p:txBody>
      </p:sp>
      <p:sp>
        <p:nvSpPr>
          <p:cNvPr id="272" name="Google Shape;272;p41"/>
          <p:cNvSpPr txBox="1">
            <a:spLocks noGrp="1"/>
          </p:cNvSpPr>
          <p:nvPr>
            <p:ph type="body" idx="1"/>
          </p:nvPr>
        </p:nvSpPr>
        <p:spPr>
          <a:xfrm>
            <a:off x="155207" y="525781"/>
            <a:ext cx="7101319" cy="50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en" sz="2000" b="1" i="0" u="sng" dirty="0">
                <a:solidFill>
                  <a:srgbClr val="000000"/>
                </a:solidFill>
              </a:rPr>
              <a:t>CONJUNTOS DE ÍCONOS</a:t>
            </a:r>
            <a:endParaRPr sz="1600" dirty="0">
              <a:solidFill>
                <a:srgbClr val="000000"/>
              </a:solidFill>
            </a:endParaRPr>
          </a:p>
          <a:p>
            <a:pPr marL="177800" lvl="0" indent="-635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177800" lvl="0" indent="-635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177800" lvl="0" indent="-635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177800" lvl="0" indent="-635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177800" lvl="0" indent="-635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177800" lvl="0" indent="-635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177800" lvl="0" indent="-635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177800" lvl="0" indent="-635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177800" lvl="0" indent="-635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600" dirty="0">
              <a:solidFill>
                <a:srgbClr val="000000"/>
              </a:solidFill>
            </a:endParaRPr>
          </a:p>
          <a:p>
            <a:pPr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El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icono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verde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 se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utiliza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 para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los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valores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más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 altos,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el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amarillo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 para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los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valores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medios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 y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el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 rojo para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los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valores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más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bajos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 panose="020B0604020202020204" pitchFamily="34" charset="-128"/>
                <a:ea typeface="inherit"/>
              </a:rPr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ea typeface="Roboto" panose="02000000000000000000" pitchFamily="2" charset="0"/>
            </a:endParaRPr>
          </a:p>
        </p:txBody>
      </p:sp>
      <p:pic>
        <p:nvPicPr>
          <p:cNvPr id="273" name="Google Shape;27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873" y="1014610"/>
            <a:ext cx="4229101" cy="229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950" y="0"/>
            <a:ext cx="775850" cy="397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1"/>
          <p:cNvSpPr/>
          <p:nvPr/>
        </p:nvSpPr>
        <p:spPr>
          <a:xfrm>
            <a:off x="5499950" y="1951250"/>
            <a:ext cx="1020600" cy="41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/>
        </p:nvSpPr>
        <p:spPr>
          <a:xfrm>
            <a:off x="301581" y="828818"/>
            <a:ext cx="269289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ADMINISTRAR REGLAS</a:t>
            </a:r>
            <a:endParaRPr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244" y="1356766"/>
            <a:ext cx="5124317" cy="239134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2"/>
          <p:cNvSpPr txBox="1"/>
          <p:nvPr/>
        </p:nvSpPr>
        <p:spPr>
          <a:xfrm>
            <a:off x="66463" y="3871631"/>
            <a:ext cx="45765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 editar o eliminar reglas desde aquí. ¡Personaliza tus reglas por unos minutos!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42"/>
          <p:cNvSpPr txBox="1">
            <a:spLocks noGrp="1"/>
          </p:cNvSpPr>
          <p:nvPr>
            <p:ph type="title"/>
          </p:nvPr>
        </p:nvSpPr>
        <p:spPr>
          <a:xfrm>
            <a:off x="1648026" y="64495"/>
            <a:ext cx="5608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3000" b="1">
                <a:latin typeface="Calibri"/>
                <a:ea typeface="Calibri"/>
                <a:cs typeface="Calibri"/>
                <a:sym typeface="Calibri"/>
              </a:rPr>
              <a:t>CONDITIONAL </a:t>
            </a:r>
            <a:r>
              <a:rPr lang="en" sz="3000" b="1"/>
              <a:t>FORMATTING</a:t>
            </a:r>
            <a:endParaRPr/>
          </a:p>
        </p:txBody>
      </p:sp>
      <p:sp>
        <p:nvSpPr>
          <p:cNvPr id="284" name="Google Shape;284;p42"/>
          <p:cNvSpPr txBox="1">
            <a:spLocks noGrp="1"/>
          </p:cNvSpPr>
          <p:nvPr>
            <p:ph type="body" idx="1"/>
          </p:nvPr>
        </p:nvSpPr>
        <p:spPr>
          <a:xfrm>
            <a:off x="5347050" y="909281"/>
            <a:ext cx="24207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b="1" u="sng"/>
              <a:t>BORRAR FORMATO</a:t>
            </a:r>
            <a:endParaRPr/>
          </a:p>
        </p:txBody>
      </p:sp>
      <p:pic>
        <p:nvPicPr>
          <p:cNvPr id="285" name="Google Shape;2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69200"/>
            <a:ext cx="3727451" cy="239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>
            <a:spLocks noGrp="1"/>
          </p:cNvSpPr>
          <p:nvPr>
            <p:ph type="title"/>
          </p:nvPr>
        </p:nvSpPr>
        <p:spPr>
          <a:xfrm>
            <a:off x="1154140" y="2074616"/>
            <a:ext cx="68358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/>
              <a:t>Repasar</a:t>
            </a:r>
            <a:endParaRPr sz="4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u="sng"/>
              <a:t>Ahora abra el archivo llamado "Datos financieros"</a:t>
            </a:r>
            <a:endParaRPr sz="4500" b="1"/>
          </a:p>
        </p:txBody>
      </p:sp>
      <p:pic>
        <p:nvPicPr>
          <p:cNvPr id="291" name="Google Shape;2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14300"/>
            <a:ext cx="1846017" cy="1846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746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Graficando</a:t>
            </a:r>
            <a:endParaRPr sz="2300"/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Análisis de datos en Excel</a:t>
            </a:r>
            <a:endParaRPr sz="2300"/>
          </a:p>
          <a:p>
            <a:pPr marL="914400" lvl="1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LcPeriod"/>
            </a:pPr>
            <a:r>
              <a:rPr lang="en" sz="2300"/>
              <a:t>Repasar</a:t>
            </a:r>
            <a:endParaRPr sz="2300"/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Macros</a:t>
            </a:r>
            <a:endParaRPr sz="2300"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Horario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>
            <a:spLocks noGrp="1"/>
          </p:cNvSpPr>
          <p:nvPr>
            <p:ph type="title"/>
          </p:nvPr>
        </p:nvSpPr>
        <p:spPr>
          <a:xfrm>
            <a:off x="628650" y="326456"/>
            <a:ext cx="7886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Arial"/>
              <a:buNone/>
            </a:pPr>
            <a:r>
              <a:rPr lang="en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La misión</a:t>
            </a:r>
            <a:endParaRPr b="1"/>
          </a:p>
        </p:txBody>
      </p:sp>
      <p:sp>
        <p:nvSpPr>
          <p:cNvPr id="297" name="Google Shape;297;p44"/>
          <p:cNvSpPr txBox="1">
            <a:spLocks noGrp="1"/>
          </p:cNvSpPr>
          <p:nvPr>
            <p:ph type="body" idx="1"/>
          </p:nvPr>
        </p:nvSpPr>
        <p:spPr>
          <a:xfrm>
            <a:off x="628649" y="866274"/>
            <a:ext cx="8292713" cy="37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Eres </a:t>
            </a:r>
            <a:r>
              <a:rPr lang="en" dirty="0" err="1"/>
              <a:t>empleado</a:t>
            </a:r>
            <a:r>
              <a:rPr lang="en" dirty="0"/>
              <a:t> de </a:t>
            </a:r>
            <a:r>
              <a:rPr lang="en" dirty="0" err="1"/>
              <a:t>una</a:t>
            </a:r>
            <a:r>
              <a:rPr lang="en" dirty="0"/>
              <a:t> gran </a:t>
            </a:r>
            <a:r>
              <a:rPr lang="en" dirty="0" err="1"/>
              <a:t>empresa</a:t>
            </a:r>
            <a:r>
              <a:rPr lang="en" dirty="0"/>
              <a:t>. </a:t>
            </a:r>
            <a:r>
              <a:rPr lang="en" dirty="0" err="1"/>
              <a:t>Analice</a:t>
            </a:r>
            <a:r>
              <a:rPr lang="en" dirty="0"/>
              <a:t> </a:t>
            </a:r>
            <a:r>
              <a:rPr lang="en" dirty="0" err="1"/>
              <a:t>los</a:t>
            </a:r>
            <a:r>
              <a:rPr lang="en" dirty="0"/>
              <a:t> </a:t>
            </a:r>
            <a:r>
              <a:rPr lang="en" dirty="0" err="1"/>
              <a:t>datos</a:t>
            </a:r>
            <a:r>
              <a:rPr lang="en" dirty="0"/>
              <a:t> </a:t>
            </a:r>
            <a:r>
              <a:rPr lang="en" dirty="0" err="1"/>
              <a:t>financieros</a:t>
            </a:r>
            <a:r>
              <a:rPr lang="en" dirty="0"/>
              <a:t> </a:t>
            </a:r>
            <a:r>
              <a:rPr lang="en" dirty="0" err="1"/>
              <a:t>utilizando</a:t>
            </a:r>
            <a:r>
              <a:rPr lang="en" dirty="0"/>
              <a:t> las </a:t>
            </a:r>
            <a:r>
              <a:rPr lang="en" dirty="0" err="1"/>
              <a:t>siguientes</a:t>
            </a:r>
            <a:r>
              <a:rPr lang="en" dirty="0"/>
              <a:t> </a:t>
            </a:r>
            <a:r>
              <a:rPr lang="en" dirty="0" err="1"/>
              <a:t>habilidades</a:t>
            </a:r>
            <a:r>
              <a:rPr lang="en" dirty="0"/>
              <a:t> y </a:t>
            </a:r>
            <a:r>
              <a:rPr lang="en" dirty="0" err="1"/>
              <a:t>presente</a:t>
            </a:r>
            <a:r>
              <a:rPr lang="en" dirty="0"/>
              <a:t> un </a:t>
            </a:r>
            <a:r>
              <a:rPr lang="en" dirty="0" err="1"/>
              <a:t>informe</a:t>
            </a:r>
            <a:r>
              <a:rPr lang="en" dirty="0"/>
              <a:t> al director </a:t>
            </a:r>
            <a:r>
              <a:rPr lang="en" dirty="0" err="1"/>
              <a:t>ejecutivo</a:t>
            </a:r>
            <a:r>
              <a:rPr lang="en" dirty="0"/>
              <a:t>.</a:t>
            </a:r>
            <a:endParaRPr dirty="0"/>
          </a:p>
          <a:p>
            <a:pPr marL="342900" lvl="0" indent="-2540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 err="1"/>
              <a:t>Encuentra</a:t>
            </a:r>
            <a:r>
              <a:rPr lang="en" dirty="0"/>
              <a:t> </a:t>
            </a:r>
            <a:r>
              <a:rPr lang="en" dirty="0" err="1"/>
              <a:t>el</a:t>
            </a:r>
            <a:r>
              <a:rPr lang="en" dirty="0"/>
              <a:t> </a:t>
            </a:r>
            <a:r>
              <a:rPr lang="en" dirty="0" err="1"/>
              <a:t>beneficio</a:t>
            </a:r>
            <a:r>
              <a:rPr lang="en" dirty="0"/>
              <a:t> total de </a:t>
            </a:r>
            <a:r>
              <a:rPr lang="en" dirty="0" err="1"/>
              <a:t>todos</a:t>
            </a:r>
            <a:r>
              <a:rPr lang="en" dirty="0"/>
              <a:t> </a:t>
            </a:r>
            <a:r>
              <a:rPr lang="en" dirty="0" err="1"/>
              <a:t>los</a:t>
            </a:r>
            <a:r>
              <a:rPr lang="en" dirty="0"/>
              <a:t> </a:t>
            </a:r>
            <a:r>
              <a:rPr lang="en" dirty="0" err="1"/>
              <a:t>países</a:t>
            </a:r>
            <a:endParaRPr dirty="0"/>
          </a:p>
          <a:p>
            <a:pPr marL="34290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 err="1"/>
              <a:t>Ordenar</a:t>
            </a:r>
            <a:r>
              <a:rPr lang="en" dirty="0"/>
              <a:t> </a:t>
            </a:r>
            <a:r>
              <a:rPr lang="en" dirty="0" err="1"/>
              <a:t>los</a:t>
            </a:r>
            <a:r>
              <a:rPr lang="en" dirty="0"/>
              <a:t> </a:t>
            </a:r>
            <a:r>
              <a:rPr lang="en" dirty="0" err="1"/>
              <a:t>datos</a:t>
            </a:r>
            <a:r>
              <a:rPr lang="en" dirty="0"/>
              <a:t> de </a:t>
            </a:r>
            <a:r>
              <a:rPr lang="en" dirty="0" err="1"/>
              <a:t>menor</a:t>
            </a:r>
            <a:r>
              <a:rPr lang="en" dirty="0"/>
              <a:t> a mayor “Units Sold” (</a:t>
            </a:r>
            <a:r>
              <a:rPr lang="en" dirty="0" err="1"/>
              <a:t>Unidades</a:t>
            </a:r>
            <a:r>
              <a:rPr lang="en" dirty="0"/>
              <a:t> </a:t>
            </a:r>
            <a:r>
              <a:rPr lang="en" dirty="0" err="1"/>
              <a:t>vendidas</a:t>
            </a:r>
            <a:r>
              <a:rPr lang="en" dirty="0"/>
              <a:t>)</a:t>
            </a:r>
            <a:endParaRPr dirty="0"/>
          </a:p>
          <a:p>
            <a:pPr marL="34290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 err="1"/>
              <a:t>Filtrar</a:t>
            </a:r>
            <a:r>
              <a:rPr lang="en-US" dirty="0"/>
              <a:t> solo </a:t>
            </a:r>
            <a:r>
              <a:rPr lang="en-US" dirty="0" err="1"/>
              <a:t>datos</a:t>
            </a:r>
            <a:r>
              <a:rPr lang="en-US" dirty="0"/>
              <a:t> de “United States of America”, 2014</a:t>
            </a:r>
          </a:p>
          <a:p>
            <a:pPr marL="34290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Use </a:t>
            </a:r>
            <a:r>
              <a:rPr lang="en" dirty="0" err="1"/>
              <a:t>el</a:t>
            </a:r>
            <a:r>
              <a:rPr lang="en" dirty="0"/>
              <a:t> </a:t>
            </a:r>
            <a:r>
              <a:rPr lang="en" dirty="0" err="1"/>
              <a:t>formato</a:t>
            </a:r>
            <a:r>
              <a:rPr lang="en" dirty="0"/>
              <a:t> </a:t>
            </a:r>
            <a:r>
              <a:rPr lang="en" dirty="0" err="1"/>
              <a:t>condicional</a:t>
            </a:r>
            <a:r>
              <a:rPr lang="en" dirty="0"/>
              <a:t> para </a:t>
            </a:r>
            <a:r>
              <a:rPr lang="en" dirty="0" err="1"/>
              <a:t>resaltar</a:t>
            </a:r>
            <a:r>
              <a:rPr lang="en" dirty="0"/>
              <a:t> </a:t>
            </a:r>
            <a:r>
              <a:rPr lang="en" dirty="0" err="1"/>
              <a:t>el</a:t>
            </a:r>
            <a:r>
              <a:rPr lang="en" dirty="0"/>
              <a:t> 10% superior de “Units Sold”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>
            <a:spLocks noGrp="1"/>
          </p:cNvSpPr>
          <p:nvPr>
            <p:ph type="title"/>
          </p:nvPr>
        </p:nvSpPr>
        <p:spPr>
          <a:xfrm>
            <a:off x="1154140" y="2074616"/>
            <a:ext cx="68358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/>
              <a:t>3. Macros</a:t>
            </a:r>
            <a:endParaRPr sz="2300" b="1" u="sng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SON LAS MACROS? </a:t>
            </a:r>
            <a:endParaRPr/>
          </a:p>
        </p:txBody>
      </p:sp>
      <p:sp>
        <p:nvSpPr>
          <p:cNvPr id="308" name="Google Shape;308;p4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En realidad, hay trabajos repetitivos que podemos automatizar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Macros son programas que permite la automatización de trabajo repetitivo</a:t>
            </a:r>
            <a:endParaRPr/>
          </a:p>
        </p:txBody>
      </p:sp>
      <p:pic>
        <p:nvPicPr>
          <p:cNvPr id="309" name="Google Shape;3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324" y="2796375"/>
            <a:ext cx="3672499" cy="18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>
            <a:spLocks noGrp="1"/>
          </p:cNvSpPr>
          <p:nvPr>
            <p:ph type="title"/>
          </p:nvPr>
        </p:nvSpPr>
        <p:spPr>
          <a:xfrm>
            <a:off x="628650" y="13629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CONFIGURAR MODO DE DESARROLLADOR PARA MACROS</a:t>
            </a:r>
          </a:p>
        </p:txBody>
      </p:sp>
      <p:sp>
        <p:nvSpPr>
          <p:cNvPr id="315" name="Google Shape;315;p47"/>
          <p:cNvSpPr txBox="1">
            <a:spLocks noGrp="1"/>
          </p:cNvSpPr>
          <p:nvPr>
            <p:ph type="body" idx="1"/>
          </p:nvPr>
        </p:nvSpPr>
        <p:spPr>
          <a:xfrm>
            <a:off x="628650" y="3531171"/>
            <a:ext cx="7886700" cy="110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Haga clic derecho en la barra de herramientas y haga clic en “Personalizar la cinta”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Activa el modo desarrollador (siguiente diapositiva)</a:t>
            </a:r>
            <a:endParaRPr/>
          </a:p>
        </p:txBody>
      </p:sp>
      <p:pic>
        <p:nvPicPr>
          <p:cNvPr id="316" name="Google Shape;3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30" y="1007829"/>
            <a:ext cx="7599211" cy="243192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7"/>
          <p:cNvSpPr/>
          <p:nvPr/>
        </p:nvSpPr>
        <p:spPr>
          <a:xfrm>
            <a:off x="4061700" y="2559865"/>
            <a:ext cx="962473" cy="38631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>
            <a:spLocks noGrp="1"/>
          </p:cNvSpPr>
          <p:nvPr>
            <p:ph type="title"/>
          </p:nvPr>
        </p:nvSpPr>
        <p:spPr>
          <a:xfrm>
            <a:off x="628650" y="-18335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MACROS</a:t>
            </a:r>
            <a:endParaRPr b="1"/>
          </a:p>
        </p:txBody>
      </p:sp>
      <p:pic>
        <p:nvPicPr>
          <p:cNvPr id="323" name="Google Shape;3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338" y="0"/>
            <a:ext cx="6328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8"/>
          <p:cNvSpPr/>
          <p:nvPr/>
        </p:nvSpPr>
        <p:spPr>
          <a:xfrm>
            <a:off x="4572000" y="3504800"/>
            <a:ext cx="1020600" cy="41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>
            <a:spLocks noGrp="1"/>
          </p:cNvSpPr>
          <p:nvPr>
            <p:ph type="title"/>
          </p:nvPr>
        </p:nvSpPr>
        <p:spPr>
          <a:xfrm>
            <a:off x="628650" y="-18335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GRABANDO MACROS</a:t>
            </a:r>
            <a:endParaRPr b="1" dirty="0"/>
          </a:p>
        </p:txBody>
      </p:sp>
      <p:sp>
        <p:nvSpPr>
          <p:cNvPr id="330" name="Google Shape;330;p49"/>
          <p:cNvSpPr txBox="1">
            <a:spLocks noGrp="1"/>
          </p:cNvSpPr>
          <p:nvPr>
            <p:ph type="body" idx="1"/>
          </p:nvPr>
        </p:nvSpPr>
        <p:spPr>
          <a:xfrm>
            <a:off x="628650" y="810855"/>
            <a:ext cx="7886700" cy="151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 err="1"/>
              <a:t>Abre</a:t>
            </a:r>
            <a:r>
              <a:rPr lang="en" dirty="0"/>
              <a:t> </a:t>
            </a:r>
            <a:r>
              <a:rPr lang="en" dirty="0" err="1"/>
              <a:t>el</a:t>
            </a:r>
            <a:r>
              <a:rPr lang="en" dirty="0"/>
              <a:t> </a:t>
            </a:r>
            <a:r>
              <a:rPr lang="en" dirty="0" err="1"/>
              <a:t>archiva</a:t>
            </a:r>
            <a:r>
              <a:rPr lang="en" dirty="0"/>
              <a:t> </a:t>
            </a:r>
            <a:r>
              <a:rPr lang="en" dirty="0" err="1"/>
              <a:t>llamado</a:t>
            </a:r>
            <a:r>
              <a:rPr lang="en" dirty="0"/>
              <a:t> “Macros-START”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 err="1"/>
              <a:t>Haga</a:t>
            </a:r>
            <a:r>
              <a:rPr lang="en" dirty="0"/>
              <a:t> </a:t>
            </a:r>
            <a:r>
              <a:rPr lang="en" dirty="0" err="1"/>
              <a:t>clic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“Grabar macro” </a:t>
            </a:r>
            <a:r>
              <a:rPr lang="en" dirty="0" err="1"/>
              <a:t>en</a:t>
            </a:r>
            <a:r>
              <a:rPr lang="en" dirty="0"/>
              <a:t> la </a:t>
            </a:r>
            <a:r>
              <a:rPr lang="en" dirty="0" err="1"/>
              <a:t>pestaña</a:t>
            </a:r>
            <a:r>
              <a:rPr lang="en" dirty="0"/>
              <a:t> “</a:t>
            </a:r>
            <a:r>
              <a:rPr lang="en" dirty="0" err="1"/>
              <a:t>Desarrollador</a:t>
            </a:r>
            <a:r>
              <a:rPr lang="en" dirty="0"/>
              <a:t>”</a:t>
            </a:r>
            <a:endParaRPr dirty="0"/>
          </a:p>
        </p:txBody>
      </p:sp>
      <p:pic>
        <p:nvPicPr>
          <p:cNvPr id="331" name="Google Shape;3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7" y="2456353"/>
            <a:ext cx="8839198" cy="127702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9"/>
          <p:cNvSpPr/>
          <p:nvPr/>
        </p:nvSpPr>
        <p:spPr>
          <a:xfrm rot="10800000">
            <a:off x="2396907" y="2886061"/>
            <a:ext cx="1020600" cy="41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9"/>
          <p:cNvSpPr/>
          <p:nvPr/>
        </p:nvSpPr>
        <p:spPr>
          <a:xfrm rot="5400000">
            <a:off x="6076262" y="1852650"/>
            <a:ext cx="1020600" cy="41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xfrm>
            <a:off x="628650" y="-18335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GRABANDO MACROS</a:t>
            </a:r>
          </a:p>
        </p:txBody>
      </p:sp>
      <p:sp>
        <p:nvSpPr>
          <p:cNvPr id="339" name="Google Shape;339;p50"/>
          <p:cNvSpPr txBox="1">
            <a:spLocks noGrp="1"/>
          </p:cNvSpPr>
          <p:nvPr>
            <p:ph type="body" idx="1"/>
          </p:nvPr>
        </p:nvSpPr>
        <p:spPr>
          <a:xfrm>
            <a:off x="628650" y="866190"/>
            <a:ext cx="7886700" cy="151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 err="1"/>
              <a:t>Combinar</a:t>
            </a:r>
            <a:r>
              <a:rPr lang="en" dirty="0"/>
              <a:t> la </a:t>
            </a:r>
            <a:r>
              <a:rPr lang="en" dirty="0" err="1"/>
              <a:t>primera</a:t>
            </a:r>
            <a:r>
              <a:rPr lang="en" dirty="0"/>
              <a:t> fila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 err="1"/>
              <a:t>Resaltar</a:t>
            </a:r>
            <a:r>
              <a:rPr lang="en" dirty="0"/>
              <a:t> las </a:t>
            </a:r>
            <a:r>
              <a:rPr lang="en" dirty="0" err="1"/>
              <a:t>primeras</a:t>
            </a:r>
            <a:r>
              <a:rPr lang="en" dirty="0"/>
              <a:t> dos </a:t>
            </a:r>
            <a:r>
              <a:rPr lang="en" dirty="0" err="1"/>
              <a:t>filas</a:t>
            </a:r>
            <a:r>
              <a:rPr lang="en" dirty="0"/>
              <a:t> </a:t>
            </a:r>
            <a:r>
              <a:rPr lang="en" dirty="0" err="1"/>
              <a:t>como</a:t>
            </a:r>
            <a:r>
              <a:rPr lang="en" dirty="0"/>
              <a:t> se </a:t>
            </a:r>
            <a:r>
              <a:rPr lang="en" dirty="0" err="1"/>
              <a:t>muestra</a:t>
            </a:r>
            <a:r>
              <a:rPr lang="en" dirty="0"/>
              <a:t> a </a:t>
            </a:r>
            <a:r>
              <a:rPr lang="en" dirty="0" err="1"/>
              <a:t>continuación</a:t>
            </a: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ES" dirty="0"/>
              <a:t>Grafica las 3 columnas más a la derecha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 err="1"/>
              <a:t>Detener</a:t>
            </a:r>
            <a:r>
              <a:rPr lang="en" dirty="0"/>
              <a:t> la </a:t>
            </a:r>
            <a:r>
              <a:rPr lang="en" dirty="0" err="1"/>
              <a:t>grabación</a:t>
            </a:r>
            <a:r>
              <a:rPr lang="en" dirty="0"/>
              <a:t> de la macro</a:t>
            </a:r>
          </a:p>
        </p:txBody>
      </p:sp>
      <p:pic>
        <p:nvPicPr>
          <p:cNvPr id="340" name="Google Shape;3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175" y="2435180"/>
            <a:ext cx="4430825" cy="2514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35625"/>
            <a:ext cx="4430825" cy="2513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xfrm>
            <a:off x="628650" y="-18335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n-US" b="1" dirty="0"/>
              <a:t>MACROS EN EJECUCIÓN</a:t>
            </a:r>
          </a:p>
        </p:txBody>
      </p:sp>
      <p:sp>
        <p:nvSpPr>
          <p:cNvPr id="339" name="Google Shape;339;p50"/>
          <p:cNvSpPr txBox="1">
            <a:spLocks noGrp="1"/>
          </p:cNvSpPr>
          <p:nvPr>
            <p:ph type="body" idx="1"/>
          </p:nvPr>
        </p:nvSpPr>
        <p:spPr>
          <a:xfrm>
            <a:off x="628650" y="818509"/>
            <a:ext cx="7886700" cy="151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 err="1"/>
              <a:t>Ve</a:t>
            </a:r>
            <a:r>
              <a:rPr lang="en-US" dirty="0"/>
              <a:t> a la hoja de </a:t>
            </a:r>
            <a:r>
              <a:rPr lang="en-US" dirty="0" err="1"/>
              <a:t>cálculo</a:t>
            </a:r>
            <a:r>
              <a:rPr lang="en-US" dirty="0"/>
              <a:t> </a:t>
            </a:r>
            <a:r>
              <a:rPr lang="en-US" dirty="0" err="1"/>
              <a:t>titulada</a:t>
            </a:r>
            <a:r>
              <a:rPr lang="en-US" dirty="0"/>
              <a:t> “Week 2”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/>
              <a:t>Haz </a:t>
            </a:r>
            <a:r>
              <a:rPr lang="en-US" dirty="0" err="1"/>
              <a:t>clic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“Macros”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pestaña</a:t>
            </a:r>
            <a:r>
              <a:rPr lang="en-US" dirty="0"/>
              <a:t> </a:t>
            </a:r>
            <a:r>
              <a:rPr lang="en-US" dirty="0" err="1"/>
              <a:t>Desarrollador</a:t>
            </a:r>
            <a:r>
              <a:rPr lang="en-US" dirty="0"/>
              <a:t> y </a:t>
            </a:r>
            <a:r>
              <a:rPr lang="en-US" dirty="0" err="1"/>
              <a:t>ejecuta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Macro </a:t>
            </a:r>
            <a:r>
              <a:rPr lang="en-US" dirty="0" err="1"/>
              <a:t>grabada</a:t>
            </a:r>
            <a:r>
              <a:rPr lang="en-US" dirty="0"/>
              <a:t>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 err="1"/>
              <a:t>Intenta</a:t>
            </a:r>
            <a:r>
              <a:rPr lang="en-US" dirty="0"/>
              <a:t> </a:t>
            </a:r>
            <a:r>
              <a:rPr lang="en-US" dirty="0" err="1"/>
              <a:t>agregar</a:t>
            </a:r>
            <a:r>
              <a:rPr lang="en-US" dirty="0"/>
              <a:t> un </a:t>
            </a:r>
            <a:r>
              <a:rPr lang="en-US" dirty="0" err="1"/>
              <a:t>botón</a:t>
            </a:r>
            <a:r>
              <a:rPr lang="en-US" dirty="0"/>
              <a:t> para </a:t>
            </a:r>
            <a:r>
              <a:rPr lang="en-US" dirty="0" err="1"/>
              <a:t>ejecutar</a:t>
            </a:r>
            <a:r>
              <a:rPr lang="en-US" dirty="0"/>
              <a:t> la Macro al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clic</a:t>
            </a:r>
            <a:endParaRPr lang="en" dirty="0"/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B7E511F6-F67A-D3BE-A562-A7927D86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64111"/>
            <a:ext cx="9144000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32;p49">
            <a:extLst>
              <a:ext uri="{FF2B5EF4-FFF2-40B4-BE49-F238E27FC236}">
                <a16:creationId xmlns:a16="http://schemas.microsoft.com/office/drawing/2014/main" id="{F01C41D5-CBCB-4B18-0CB3-8C0C34F61ADE}"/>
              </a:ext>
            </a:extLst>
          </p:cNvPr>
          <p:cNvSpPr/>
          <p:nvPr/>
        </p:nvSpPr>
        <p:spPr>
          <a:xfrm rot="10800000">
            <a:off x="1018163" y="3343261"/>
            <a:ext cx="1020600" cy="41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33;p49">
            <a:extLst>
              <a:ext uri="{FF2B5EF4-FFF2-40B4-BE49-F238E27FC236}">
                <a16:creationId xmlns:a16="http://schemas.microsoft.com/office/drawing/2014/main" id="{0B9F1BA7-1F85-D567-CEC8-9B822A62508F}"/>
              </a:ext>
            </a:extLst>
          </p:cNvPr>
          <p:cNvSpPr/>
          <p:nvPr/>
        </p:nvSpPr>
        <p:spPr>
          <a:xfrm rot="16200000">
            <a:off x="4418912" y="4123857"/>
            <a:ext cx="1020600" cy="41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8122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 txBox="1">
            <a:spLocks noGrp="1"/>
          </p:cNvSpPr>
          <p:nvPr>
            <p:ph type="title"/>
          </p:nvPr>
        </p:nvSpPr>
        <p:spPr>
          <a:xfrm>
            <a:off x="628650" y="-18335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GUARDAR ARCHIVO MACRO</a:t>
            </a:r>
            <a:endParaRPr b="1" dirty="0"/>
          </a:p>
        </p:txBody>
      </p:sp>
      <p:sp>
        <p:nvSpPr>
          <p:cNvPr id="347" name="Google Shape;347;p51"/>
          <p:cNvSpPr txBox="1">
            <a:spLocks noGrp="1"/>
          </p:cNvSpPr>
          <p:nvPr>
            <p:ph type="body" idx="1"/>
          </p:nvPr>
        </p:nvSpPr>
        <p:spPr>
          <a:xfrm>
            <a:off x="352765" y="1051238"/>
            <a:ext cx="7886700" cy="151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Ctrl + shift + ‘s’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Guardar como archivo .xlsm</a:t>
            </a:r>
            <a:endParaRPr/>
          </a:p>
        </p:txBody>
      </p:sp>
      <p:pic>
        <p:nvPicPr>
          <p:cNvPr id="348" name="Google Shape;3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727" y="899137"/>
            <a:ext cx="5017273" cy="3676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728970" cy="175091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-198900" y="2239723"/>
            <a:ext cx="95418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5080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AutoNum type="arabicPeriod"/>
            </a:pPr>
            <a:r>
              <a:rPr lang="en" sz="4400" b="1" dirty="0" err="1"/>
              <a:t>Graficando</a:t>
            </a:r>
            <a:r>
              <a:rPr lang="en" sz="4400" b="1" dirty="0"/>
              <a:t> </a:t>
            </a:r>
            <a:r>
              <a:rPr lang="en" sz="4400" b="1" dirty="0" err="1"/>
              <a:t>en</a:t>
            </a:r>
            <a:r>
              <a:rPr lang="en" sz="4400" b="1" dirty="0"/>
              <a:t> Excel</a:t>
            </a:r>
            <a:endParaRPr sz="4400" b="1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u="sng" dirty="0" err="1"/>
              <a:t>Abre</a:t>
            </a:r>
            <a:r>
              <a:rPr lang="en" sz="2900" b="1" u="sng" dirty="0"/>
              <a:t> la </a:t>
            </a:r>
            <a:r>
              <a:rPr lang="en" sz="2900" b="1" u="sng" dirty="0" err="1"/>
              <a:t>tercera</a:t>
            </a:r>
            <a:r>
              <a:rPr lang="en" sz="2900" b="1" u="sng" dirty="0"/>
              <a:t> hoja de </a:t>
            </a:r>
            <a:r>
              <a:rPr lang="en" sz="2900" b="1" u="sng" dirty="0" err="1"/>
              <a:t>cálculo</a:t>
            </a:r>
            <a:r>
              <a:rPr lang="en" sz="2900" b="1" u="sng" dirty="0"/>
              <a:t> </a:t>
            </a:r>
            <a:r>
              <a:rPr lang="en" sz="2900" b="1" u="sng" dirty="0" err="1"/>
              <a:t>llamada</a:t>
            </a:r>
            <a:r>
              <a:rPr lang="en" sz="2900" b="1" u="sng" dirty="0"/>
              <a:t> “</a:t>
            </a:r>
            <a:r>
              <a:rPr lang="en" sz="2900" b="1" u="sng" dirty="0" err="1"/>
              <a:t>graficando</a:t>
            </a:r>
            <a:r>
              <a:rPr lang="en" sz="2900" b="1" u="sng" dirty="0"/>
              <a:t>” </a:t>
            </a:r>
            <a:r>
              <a:rPr lang="en" sz="2900" b="1" u="sng" dirty="0" err="1"/>
              <a:t>en</a:t>
            </a:r>
            <a:r>
              <a:rPr lang="en" sz="2900" b="1" u="sng" dirty="0"/>
              <a:t> </a:t>
            </a:r>
            <a:r>
              <a:rPr lang="en" sz="2900" b="1" u="sng" dirty="0" err="1"/>
              <a:t>el</a:t>
            </a:r>
            <a:r>
              <a:rPr lang="en" sz="2900" b="1" u="sng" dirty="0"/>
              <a:t> </a:t>
            </a:r>
            <a:r>
              <a:rPr lang="en" sz="2900" b="1" u="sng" dirty="0" err="1"/>
              <a:t>archivo</a:t>
            </a:r>
            <a:r>
              <a:rPr lang="en" sz="2900" b="1" u="sng" dirty="0"/>
              <a:t> </a:t>
            </a:r>
            <a:r>
              <a:rPr lang="en" sz="2900" b="1" u="sng" dirty="0" err="1"/>
              <a:t>llamado</a:t>
            </a:r>
            <a:r>
              <a:rPr lang="en" sz="2900" b="1" u="sng" dirty="0"/>
              <a:t> “</a:t>
            </a:r>
            <a:r>
              <a:rPr lang="en" sz="2900" b="1" u="sng" dirty="0" err="1"/>
              <a:t>Inventario</a:t>
            </a:r>
            <a:r>
              <a:rPr lang="en" sz="2900" b="1" u="sng" dirty="0"/>
              <a:t> de </a:t>
            </a:r>
            <a:r>
              <a:rPr lang="en" sz="2900" b="1" u="sng" dirty="0" err="1"/>
              <a:t>películas</a:t>
            </a:r>
            <a:r>
              <a:rPr lang="en" sz="2900" b="1" u="sng" dirty="0"/>
              <a:t>”</a:t>
            </a:r>
            <a:endParaRPr sz="2900" b="1" u="sng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1648026" y="64495"/>
            <a:ext cx="5608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3000" b="1"/>
              <a:t>GRAFICANDO</a:t>
            </a:r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155207" y="525781"/>
            <a:ext cx="8727900" cy="44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en" b="1" i="0" u="sng" dirty="0">
                <a:solidFill>
                  <a:srgbClr val="000000"/>
                </a:solidFill>
              </a:rPr>
              <a:t>GRÁFICOS </a:t>
            </a:r>
            <a:r>
              <a:rPr lang="es-ES" b="1" u="sng" dirty="0"/>
              <a:t>COMÚNMENTE USADOS </a:t>
            </a:r>
            <a:r>
              <a:rPr lang="en" b="1" i="0" u="sng" dirty="0">
                <a:solidFill>
                  <a:srgbClr val="000000"/>
                </a:solidFill>
              </a:rPr>
              <a:t>DE EXCEL</a:t>
            </a:r>
            <a:endParaRPr lang="en" b="1" i="0" u="sng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" sz="1800" b="0" i="0" dirty="0" err="1">
                <a:solidFill>
                  <a:srgbClr val="000000"/>
                </a:solidFill>
              </a:rPr>
              <a:t>Gráfico</a:t>
            </a:r>
            <a:r>
              <a:rPr lang="en" sz="1800" b="0" i="0" dirty="0">
                <a:solidFill>
                  <a:srgbClr val="000000"/>
                </a:solidFill>
              </a:rPr>
              <a:t> de </a:t>
            </a:r>
            <a:r>
              <a:rPr lang="en" sz="1800" b="0" i="0" dirty="0" err="1">
                <a:solidFill>
                  <a:srgbClr val="000000"/>
                </a:solidFill>
              </a:rPr>
              <a:t>columnas</a:t>
            </a:r>
            <a:endParaRPr sz="1800" b="0" i="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" sz="1800" b="0" i="0" dirty="0" err="1">
                <a:solidFill>
                  <a:srgbClr val="000000"/>
                </a:solidFill>
              </a:rPr>
              <a:t>Gráfico</a:t>
            </a:r>
            <a:r>
              <a:rPr lang="en" sz="1800" b="0" i="0" dirty="0">
                <a:solidFill>
                  <a:srgbClr val="000000"/>
                </a:solidFill>
              </a:rPr>
              <a:t> de </a:t>
            </a:r>
            <a:r>
              <a:rPr lang="en" sz="1800" b="0" i="0" dirty="0" err="1">
                <a:solidFill>
                  <a:srgbClr val="000000"/>
                </a:solidFill>
              </a:rPr>
              <a:t>líneas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" sz="1800" dirty="0" err="1"/>
              <a:t>Gráfico</a:t>
            </a:r>
            <a:r>
              <a:rPr lang="en" sz="1800" dirty="0"/>
              <a:t> circular</a:t>
            </a:r>
            <a:endParaRPr sz="1800" dirty="0">
              <a:solidFill>
                <a:srgbClr val="000000"/>
              </a:solidFill>
            </a:endParaRPr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096" y="3820811"/>
            <a:ext cx="2277087" cy="1100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8"/>
          <p:cNvPicPr preferRelativeResize="0"/>
          <p:nvPr/>
        </p:nvPicPr>
        <p:blipFill rotWithShape="1">
          <a:blip r:embed="rId4">
            <a:alphaModFix/>
          </a:blip>
          <a:srcRect l="4255" t="18203" r="5970" b="14524"/>
          <a:stretch/>
        </p:blipFill>
        <p:spPr>
          <a:xfrm>
            <a:off x="2851193" y="1163904"/>
            <a:ext cx="1959066" cy="1031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8097" y="2517192"/>
            <a:ext cx="2646620" cy="98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715277" y="404261"/>
            <a:ext cx="78867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s-ES" dirty="0"/>
              <a:t>GRÁFICO DE COLUMNAS</a:t>
            </a:r>
            <a:endParaRPr lang="en-US" b="1" dirty="0"/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81" y="1424072"/>
            <a:ext cx="3311739" cy="229535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/>
          <p:nvPr/>
        </p:nvSpPr>
        <p:spPr>
          <a:xfrm>
            <a:off x="3718200" y="2313506"/>
            <a:ext cx="1318800" cy="38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606" y="1424085"/>
            <a:ext cx="3888394" cy="2337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8859" y="1424078"/>
            <a:ext cx="1537406" cy="801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715277" y="404261"/>
            <a:ext cx="78867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s-ES" dirty="0"/>
              <a:t>GRÁFICO DE COLUMNAS</a:t>
            </a:r>
            <a:endParaRPr b="1" dirty="0"/>
          </a:p>
        </p:txBody>
      </p:sp>
      <p:sp>
        <p:nvSpPr>
          <p:cNvPr id="166" name="Google Shape;166;p30"/>
          <p:cNvSpPr txBox="1"/>
          <p:nvPr/>
        </p:nvSpPr>
        <p:spPr>
          <a:xfrm>
            <a:off x="715275" y="1069181"/>
            <a:ext cx="4850700" cy="3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Seleccione su gráfico y vaya a la pestaña “Diseño”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Intente: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794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Cambiar el tamaño del gráfico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Cambiar el título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Eliminar los ejes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Agregar títulos de ejes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Agregar etiquetas de datos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the color of text, columns, backgrounds, etc.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4788" y="1935180"/>
            <a:ext cx="280035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715277" y="404261"/>
            <a:ext cx="78867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s-ES" dirty="0"/>
              <a:t>GRÁFICO DE COLUMNAS</a:t>
            </a:r>
            <a:endParaRPr b="1" dirty="0"/>
          </a:p>
        </p:txBody>
      </p:sp>
      <p:sp>
        <p:nvSpPr>
          <p:cNvPr id="173" name="Google Shape;173;p31"/>
          <p:cNvSpPr/>
          <p:nvPr/>
        </p:nvSpPr>
        <p:spPr>
          <a:xfrm>
            <a:off x="3912638" y="2334525"/>
            <a:ext cx="1318800" cy="38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3085"/>
            <a:ext cx="3888394" cy="2337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5081" y="1083263"/>
            <a:ext cx="2993568" cy="317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5663" y="1088944"/>
            <a:ext cx="3798337" cy="2959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>
            <a:spLocks noGrp="1"/>
          </p:cNvSpPr>
          <p:nvPr>
            <p:ph type="title"/>
          </p:nvPr>
        </p:nvSpPr>
        <p:spPr>
          <a:xfrm>
            <a:off x="715277" y="404261"/>
            <a:ext cx="78867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s-ES" dirty="0"/>
              <a:t>GRÁFICO DE LINEA</a:t>
            </a:r>
            <a:endParaRPr b="1" dirty="0"/>
          </a:p>
        </p:txBody>
      </p:sp>
      <p:sp>
        <p:nvSpPr>
          <p:cNvPr id="182" name="Google Shape;182;p32"/>
          <p:cNvSpPr/>
          <p:nvPr/>
        </p:nvSpPr>
        <p:spPr>
          <a:xfrm>
            <a:off x="3611100" y="2292525"/>
            <a:ext cx="1318800" cy="38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850" y="974636"/>
            <a:ext cx="2405635" cy="3940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4125" y="1352711"/>
            <a:ext cx="4099875" cy="2596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6567" y="-51337"/>
            <a:ext cx="1630041" cy="1990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 rotWithShape="1">
          <a:blip r:embed="rId6">
            <a:alphaModFix/>
          </a:blip>
          <a:srcRect l="-1833" r="46265"/>
          <a:stretch/>
        </p:blipFill>
        <p:spPr>
          <a:xfrm>
            <a:off x="9047307" y="2219222"/>
            <a:ext cx="3725737" cy="863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>
            <a:spLocks noGrp="1"/>
          </p:cNvSpPr>
          <p:nvPr>
            <p:ph type="title"/>
          </p:nvPr>
        </p:nvSpPr>
        <p:spPr>
          <a:xfrm>
            <a:off x="715277" y="404261"/>
            <a:ext cx="78867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/>
            <a:r>
              <a:rPr lang="es-E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GRÁFICO CIRCULAR</a:t>
            </a:r>
            <a:endParaRPr lang="es-ES" b="0" i="1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92" name="Google Shape;192;p33"/>
          <p:cNvSpPr/>
          <p:nvPr/>
        </p:nvSpPr>
        <p:spPr>
          <a:xfrm>
            <a:off x="3611100" y="2292525"/>
            <a:ext cx="1318800" cy="38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7308"/>
            <a:ext cx="3400425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4125" y="1088844"/>
            <a:ext cx="4099875" cy="365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8300" y="-492712"/>
            <a:ext cx="2993568" cy="317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4166" y="2684300"/>
            <a:ext cx="2881836" cy="2960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538</Words>
  <Application>Microsoft Macintosh PowerPoint</Application>
  <PresentationFormat>On-screen Show (16:9)</PresentationFormat>
  <Paragraphs>103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 Unicode MS</vt:lpstr>
      <vt:lpstr>Arial</vt:lpstr>
      <vt:lpstr>Calibri</vt:lpstr>
      <vt:lpstr>Roboto</vt:lpstr>
      <vt:lpstr>Simple Light</vt:lpstr>
      <vt:lpstr>Office Theme</vt:lpstr>
      <vt:lpstr>Curso de EXCEL Parte 2/3</vt:lpstr>
      <vt:lpstr>Horario</vt:lpstr>
      <vt:lpstr>Graficando en Excel Abre la tercera hoja de cálculo llamada “graficando” en el archivo llamado “Inventario de películas”</vt:lpstr>
      <vt:lpstr>GRAFICANDO</vt:lpstr>
      <vt:lpstr>GRÁFICO DE COLUMNAS</vt:lpstr>
      <vt:lpstr>GRÁFICO DE COLUMNAS</vt:lpstr>
      <vt:lpstr>GRÁFICO DE COLUMNAS</vt:lpstr>
      <vt:lpstr>GRÁFICO DE LINEA</vt:lpstr>
      <vt:lpstr>GRÁFICO CIRCULAR</vt:lpstr>
      <vt:lpstr>2. Análisis de datos en Excel Ahora abra el archivo llamado "Inventario de películas" </vt:lpstr>
      <vt:lpstr>ORDENAR</vt:lpstr>
      <vt:lpstr>FILTRAR</vt:lpstr>
      <vt:lpstr>FORMATO CONDICIONAL</vt:lpstr>
      <vt:lpstr>CONDITIONAL FORMATTING</vt:lpstr>
      <vt:lpstr>CONDITIONAL FORMATTING</vt:lpstr>
      <vt:lpstr>CONDITIONAL FORMATTING</vt:lpstr>
      <vt:lpstr>CONDITIONAL FORMATTING</vt:lpstr>
      <vt:lpstr>CONDITIONAL FORMATTING</vt:lpstr>
      <vt:lpstr>Repasar Ahora abra el archivo llamado "Datos financieros"</vt:lpstr>
      <vt:lpstr>La misión</vt:lpstr>
      <vt:lpstr>3. Macros</vt:lpstr>
      <vt:lpstr>¿QUÉ SON LAS MACROS? </vt:lpstr>
      <vt:lpstr>CONFIGURAR MODO DE DESARROLLADOR PARA MACROS</vt:lpstr>
      <vt:lpstr>MACROS</vt:lpstr>
      <vt:lpstr>GRABANDO MACROS</vt:lpstr>
      <vt:lpstr>GRABANDO MACROS</vt:lpstr>
      <vt:lpstr>MACROS EN EJECUCIÓN</vt:lpstr>
      <vt:lpstr>GUARDAR ARCHIVO MACRO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de EXCEL Parte 2/3</dc:title>
  <cp:lastModifiedBy>Joongeun Choi</cp:lastModifiedBy>
  <cp:revision>6</cp:revision>
  <dcterms:modified xsi:type="dcterms:W3CDTF">2024-07-04T20:53:47Z</dcterms:modified>
</cp:coreProperties>
</file>